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107cfa9f583f41b4" Type="http://schemas.openxmlformats.org/package/2006/relationships/metadata/core-properties" Target="docProps/core.xml"/><Relationship Id="R2c639d9e82a94e17" Type="http://schemas.openxmlformats.org/officeDocument/2006/relationships/extended-properties" Target="docProps/app.xml"/><Relationship Id="Rdadcb2b3d5bc49a6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c5f91872db4840"/>
  </p:sldMasterIdLst>
  <p:notesMasterIdLst>
    <p:notesMasterId xmlns:r="http://schemas.openxmlformats.org/officeDocument/2006/relationships" r:id="Rb3395d46a1a541e6"/>
  </p:notesMasterIdLst>
  <p:sldIdLst>
    <p:sldId xmlns:r="http://schemas.openxmlformats.org/officeDocument/2006/relationships" id="256" r:id="R36d1461849e24ec9"/>
  </p:sldIdLst>
  <p:sldSz cx="7772400" cy="100584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36c5f91872db4840" Type="http://schemas.openxmlformats.org/officeDocument/2006/relationships/slideMaster" Target="slideMasters/slideMaster1.xml"/><Relationship Id="R36d1461849e24ec9" Type="http://schemas.openxmlformats.org/officeDocument/2006/relationships/slide" Target="slides/slide1.xml"/><Relationship Id="R435d93d02243401b" Type="http://schemas.openxmlformats.org/officeDocument/2006/relationships/tableStyles" Target="tableStyles.xml"/><Relationship Id="R5878939bd6964686" Type="http://schemas.openxmlformats.org/officeDocument/2006/relationships/theme" Target="theme/theme1.xml"/><Relationship Id="Rb3395d46a1a541e6" Type="http://schemas.openxmlformats.org/officeDocument/2006/relationships/notesMaster" Target="notesMasters/notesMaster1.xml"/><Relationship Id="Re1762ca234f846df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5f20698bbd2c477f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6ac425bda94e4136" Type="http://schemas.openxmlformats.org/officeDocument/2006/relationships/notesMaster" Target="../notesMasters/notesMaster1.xml"/><Relationship Id="Rf587a2d2b6754be2" Type="http://schemas.openxmlformats.org/officeDocument/2006/relationships/slide" Target="../slides/slide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a3d4a91b2e454b9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5c14341de1674b37" Type="http://schemas.openxmlformats.org/officeDocument/2006/relationships/slideLayout" Target="../slideLayouts/slideLayout1.xml"/><Relationship Id="Rb755adc2c2a54d5f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14341de1674b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76ef1493c86a4d43" Type="http://schemas.openxmlformats.org/officeDocument/2006/relationships/notesSlide" Target="../notesSlides/notesSlide1.xml"/><Relationship Id="Ra2a70c28c3a140ec" Type="http://schemas.openxmlformats.org/officeDocument/2006/relationships/slideLayout" Target="../slideLayouts/slideLayout1.xml"/><Relationship Id="Rede4f374bc0c4dcb" Type="http://schemas.openxmlformats.org/officeDocument/2006/relationships/image" Target="../media/image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4f374bc0c4dcb"/>
          <a:srcRect xmlns:a="http://schemas.openxmlformats.org/drawingml/2006/main" l="0" t="305" r="0" b="3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266700"/>
            <a:ext cx="647700" cy="857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ACEFC-871C-446D-B345-E4658B2C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048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Guocai Liang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D4F345-E3E9-4786-83D2-85D427B8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5715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Resume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38C38-E05E-424E-AB36-DF8596059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62000"/>
            <a:ext cx="5048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ctr">
              <a:lnSpc>
                <a:spcPct val="80000"/>
              </a:lnSpc>
              <a:buNone/>
              <a:defRPr sz="8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Phone 13356567960  |  Email tobyrunninglc@gmail.com  |  GitHub 123qwe55aa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9211CD-B3AC-48AB-962D-0C34F9E2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952500"/>
            <a:ext cx="2571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ctr">
              <a:lnSpc>
                <a:spcPct val="80000"/>
              </a:lnSpc>
              <a:buNone/>
              <a:defRPr sz="8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Website tobyleons.xyz  |  Jiangmen, Guangdong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2E7E7D-D9A4-40CC-BE4D-2CE33C17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1239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Education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6EC86-EB6B-40FA-836D-DFC0B072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319450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7BDBFA-1AB0-49D7-9B44-13CD543D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33540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13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Dalian Polytechnic University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CFC14-7753-41A0-938F-78FDBFF6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33540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1013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Expected Jun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405A5-C755-4562-A43A-B68E1342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525905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953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Inorganic Nonmetallic Materials Engineering    Bachelor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32F111-5A1E-4FE9-A533-2C41D3DF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697355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6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65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Core courses: Advanced Mathematics, University Physics, Glass Industry Furnace Design, Fundamentals of Inorganic Materials Science, Fundamentals of Mechanical Design, and more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74B2B8-0445-4183-B6E0-42241C03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945005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Work and Campus Experience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47EF0-8593-4B90-A658-D078830C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2140505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7E9C21-83EF-423B-B39C-1CF2017B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09765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99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9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Meituan | Delivery Rider | Shenzhen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C46637-C844-43EF-B1F1-833B0815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09765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99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9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Aug 2025 - Sep 2025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D22BFF-1C79-4616-BF61-576AC9EE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288155"/>
            <a:ext cx="7000875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Order fulfillment: Delivered restaurant orders in the assigned area, checked order details, and ensured accurate, on-time delivery.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Route planning: Used GPS and navigation tools to plan routes, improving efficiency and reducing delays.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Customer communication: Resolved issues during delivery and maintained clear communication with customers.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3D508E-E235-42B7-A223-D6ED7852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0822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982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82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Hellobike | Customer Service Representative | Shenzhen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F621F-D5AE-4966-A8D0-09B3396C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80822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99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9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Aug 2024 - Sep 2024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1BED06-2D03-4F32-9236-286DB7F5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998720"/>
            <a:ext cx="7000875" cy="6934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Complaint handling: Responded in English to inquiries and complaints from North American customers, driving issues to closure and protecting the customer experience.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Relationship management: Built trust with North American customers through clear English communication and improved satisfaction.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Issue logging: Documented common issues and resolutions to support future service improvements.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3DA64-C5E0-4749-80F7-FBF1B74D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69214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982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82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e-Gongda Club | Video Photography and Project Operations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F3F5DB-9750-46E1-96E8-DC0F8CEC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69214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99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9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2021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6F41F6-C110-4A28-A58A-B9DE0A0D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882640"/>
            <a:ext cx="7000875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Video photography: Served as the club video photographer, responsible for event footage and asset organization.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Project operations: Helped run a dorm snack box project by supporting restocking, records, and daily operations.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67056D-1FA2-45EF-8F54-44ABBDAC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284976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4D833F-90D1-4A54-A76A-16502EC9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475476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496431"/>
            <a:ext cx="7000875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74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Hermes MCP Adapter — MCP · Messaging · Deployment: </a:t>
            </a: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Built an AI-agent MCP tool layer with 9 custom tools, Telegram/iMessage routing, and production deployment using systemd and Nginx.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761931"/>
            <a:ext cx="7000875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74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CodeIsland — SSH Relay · Swift · SQLite: </a:t>
            </a: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Built an SSH relay and Claude Code remote-session monitor with live terminal capture, JSON/SQLite histories, retrospective analysis, and subprocess lifecycle control.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027431"/>
            <a:ext cx="7000875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74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RecapLoL — FastAPI · React · Riot API: </a:t>
            </a: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Combined Riot API server and ranked monitoring with Telegram alerts, match analytics, OP.GG references, and AI-generated coaching reports.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292931"/>
            <a:ext cx="7000875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74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geekgeekrun-mcp — Puppeteer · MCP: </a:t>
            </a: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Added an MCP interface to GeekGeekRun’s BOSS Zhipin workflow so AI agents can search jobs, initiate chats, and automate application research.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558431"/>
            <a:ext cx="7000875" cy="2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4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74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Projects Community — Next.js · SQLite · Drizzle: </a:t>
            </a:r>
            <a:r>
              <a:rPr sz="743">
                <a:solidFill>
                  <a:srgbClr val="111111"/>
                </a:solidFill>
                <a:latin typeface="Arial"/>
                <a:ea typeface="Arial"/>
                <a:cs typeface="Arial"/>
              </a:rPr>
              <a:t>Built a local-first gamified research workspace with Vercel AI SDK, AI Realizer, community maps, and structured decision workflows.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921FB4-43DC-4E59-A504-3924B9EF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898431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Skills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D3A077-C816-4E7A-AF71-32BEEA63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093931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11488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2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2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Language: IELTS 6.0; professional working proficiency in English; native/bilingual in Mandarin and Cantonese.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29938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2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2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Professional skills: Robot hardware operations and troubleshooting, basic materials testing, quality awareness, technical writing, project coordination, and execution.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48388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2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2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Data skills: Data analysis and information organization; able to use digital tools to improve efficiency.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66838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2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2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Certifications and licenses: Driver's license; IELTS 6.0.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85288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72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2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Links: GitHub: github.com/123qwe55aa; website: tobyleons.xyz.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D5203C6-6BA1-4352-BBF6-90BC4216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012886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Summary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34C694-F53B-4362-B9EC-B76F9417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208386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9DE8E5-0CA5-4FD3-9290-06F846F5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229341"/>
            <a:ext cx="7000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7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Background in dexterous-hand and teleoperation data collection, hardware operations (dexterous hands / manipulators), firmware flashing and calibration, data analysis, and customer service. Able to maintain careful, steady execution in fast-paced frontline and lab roles, with a strong focus on data quality, communication, feedback, and issue closure. Well suited to embodied-AI data collection and annotation, robot operations, and quality roles.</a:t>
            </a:r>
          </a:p>
        </p:txBody>
      </p:sp>
      <p:sp xmlns:a="http://schemas.openxmlformats.org/drawingml/2006/main">
        <p:nvSpPr>
          <p:cNvPr id="36" name="TextBox 35"/>
          <p:cNvSpPr txBox="1"/>
          <p:nvPr/>
        </p:nvSpPr>
        <p:spPr>
          <a:xfrm>
            <a:off x="266700" y="3040380"/>
            <a:ext cx="49530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1000" b="1">
                <a:solidFill>
                  <a:srgbClr val="2E75B6"/>
                </a:solidFill>
                <a:latin typeface="Arial"/>
              </a:rPr>
              <a:t>Shenzhen Energy Environment | InfoSec Assistant | Shenzhen</a:t>
            </a:r>
            <a:pPr>
              <a:lnSpc>
                <a:spcPct val="80000"/>
              </a:lnSpc>
            </a:pPr>
          </a:p>
        </p:txBody>
      </p:sp>
      <p:sp xmlns:a="http://schemas.openxmlformats.org/drawingml/2006/main">
        <p:nvSpPr>
          <p:cNvPr id="37" name="TextBox 36"/>
          <p:cNvSpPr txBox="1"/>
          <p:nvPr/>
        </p:nvSpPr>
        <p:spPr>
          <a:xfrm>
            <a:off x="5810250" y="3040380"/>
            <a:ext cx="15875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pPr algn="r">
              <a:lnSpc>
                <a:spcPct val="80000"/>
              </a:lnSpc>
            </a:pPr>
            <a:r>
              <a:rPr sz="1000">
                <a:solidFill>
                  <a:srgbClr val="111111"/>
                </a:solidFill>
                <a:latin typeface="Arial"/>
              </a:rPr>
              <a:t>Jan 2026 - Mar 2026</a:t>
            </a:r>
          </a:p>
        </p:txBody>
      </p:sp>
      <p:sp xmlns:a="http://schemas.openxmlformats.org/drawingml/2006/main">
        <p:nvSpPr>
          <p:cNvPr id="38" name="TextBox 37"/>
          <p:cNvSpPr txBox="1"/>
          <p:nvPr/>
        </p:nvSpPr>
        <p:spPr>
          <a:xfrm>
            <a:off x="266700" y="3230880"/>
            <a:ext cx="7137450" cy="866775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900">
                <a:solidFill>
                  <a:srgbClr val="111111"/>
                </a:solidFill>
                <a:latin typeface="Arial"/>
              </a:rPr>
              <a:t>• SOC monitoring: Monitored security events in the Security Operations Center (SOC), recorded and triaged security alerts, and supported initial incident response.
• Security maintenance: Assisted with daily network security maintenance, including real-time information security monitoring and ledger management.
• Documentation: Organized security incident records, maintained cybersecurity ledgers, and consolidated related data for reporting.</a:t>
            </a:r>
            <a:pPr>
              <a:lnSpc>
                <a:spcPct val="80000"/>
              </a:lnSpc>
            </a:pPr>
          </a:p>
        </p:txBody>
      </p:sp>
      <p:sp xmlns:a="http://schemas.openxmlformats.org/drawingml/2006/main">
        <p:nvSpPr>
          <p:cNvPr id="49" name="AIO blk 49"/>
          <p:cNvSpPr txBox="1"/>
          <p:nvPr/>
        </p:nvSpPr>
        <p:spPr>
          <a:xfrm>
            <a:off x="266700" y="2156460"/>
            <a:ext cx="49530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1000" b="1">
                <a:solidFill>
                  <a:srgbClr val="2E75B6"/>
                </a:solidFill>
                <a:latin typeface="Arial"/>
              </a:rPr>
              <a:t>IO-AI | Data Collector / Hardware Ops</a:t>
            </a:r>
            <a:pPr>
              <a:lnSpc>
                <a:spcPct val="80000"/>
              </a:lnSpc>
            </a:pPr>
          </a:p>
        </p:txBody>
      </p:sp>
      <p:sp xmlns:a="http://schemas.openxmlformats.org/drawingml/2006/main">
        <p:nvSpPr>
          <p:cNvPr id="50" name="AIO blk 50"/>
          <p:cNvSpPr txBox="1"/>
          <p:nvPr/>
        </p:nvSpPr>
        <p:spPr>
          <a:xfrm>
            <a:off x="5810250" y="2156460"/>
            <a:ext cx="15875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pPr algn="r">
              <a:lnSpc>
                <a:spcPct val="80000"/>
              </a:lnSpc>
            </a:pPr>
            <a:r>
              <a:rPr sz="1000">
                <a:solidFill>
                  <a:srgbClr val="111111"/>
                </a:solidFill>
                <a:latin typeface="Arial"/>
              </a:rPr>
              <a:t>Aug 2026 - Sep 2026</a:t>
            </a:r>
          </a:p>
        </p:txBody>
      </p:sp>
      <p:sp xmlns:a="http://schemas.openxmlformats.org/drawingml/2006/main">
        <p:nvSpPr>
          <p:cNvPr id="51" name="AIO blk 51"/>
          <p:cNvSpPr txBox="1"/>
          <p:nvPr/>
        </p:nvSpPr>
        <p:spPr>
          <a:xfrm>
            <a:off x="266700" y="2346960"/>
            <a:ext cx="7137450" cy="69342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900">
                <a:solidFill>
                  <a:srgbClr val="111111"/>
                </a:solidFill>
                <a:latin typeface="Arial"/>
              </a:rPr>
              <a:t>• Dexterous-hand data collection: Operated a dexterous hand for grasping and placing demonstration captures, following task specs.</a:t>
            </a:r>
            <a:pPr>
              <a:lnSpc>
                <a:spcPct val="80000"/>
              </a:lnSpc>
            </a:pPr>
          </a:p>
          <a:p>
            <a:r>
              <a:rPr sz="900">
                <a:solidFill>
                  <a:srgbClr val="111111"/>
                </a:solidFill>
                <a:latin typeface="Arial"/>
              </a:rPr>
              <a:t>• Collection-glove data collection: Wore a data-collection glove for teleoperation demos, capturing hand-joint and force data.</a:t>
            </a:r>
            <a:pPr>
              <a:lnSpc>
                <a:spcPct val="80000"/>
              </a:lnSpc>
            </a:pPr>
          </a:p>
          <a:p>
            <a:r>
              <a:rPr sz="900">
                <a:solidFill>
                  <a:srgbClr val="111111"/>
                </a:solidFill>
                <a:latin typeface="Arial"/>
              </a:rPr>
              <a:t>• Hardware operations: Daily checks, fault diagnosis, and recovery for dexterous hands and manipulators to keep runs stable.</a:t>
            </a:r>
            <a:pPr>
              <a:lnSpc>
                <a:spcPct val="80000"/>
              </a:lnSpc>
            </a:pPr>
          </a:p>
          <a:p>
            <a:r>
              <a:rPr sz="900">
                <a:solidFill>
                  <a:srgbClr val="111111"/>
                </a:solidFill>
                <a:latin typeface="Arial"/>
              </a:rPr>
              <a:t>• Calibration / flashing: Debugged the calibration platform; flashed Raspberry Pi and Forlink boards and calibrated gloves.</a:t>
            </a:r>
            <a:pPr>
              <a:lnSpc>
                <a:spcPct val="80000"/>
              </a:lnSpc>
            </a:pPr>
          </a:p>
        </p:txBody>
      </p:sp>
    </p:spTree>
    <p:extLst>
      <p:ext uri="{BB962C8B-B14F-4D97-AF65-F5344CB8AC3E}">
        <p14:creationId xmlns:p14="http://schemas.microsoft.com/office/powerpoint/2010/main" val="10998801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2026-07-06T07:38:44.9490000Z</dcterms:created>
  <dcterms:modified xsi:type="dcterms:W3CDTF">2026-07-06T07:38:44.9490000Z</dcterms:modified>
</coreProperties>
</file>